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6" r:id="rId3"/>
    <p:sldId id="269" r:id="rId4"/>
    <p:sldId id="258" r:id="rId5"/>
    <p:sldId id="268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16B424-92FC-8E48-A29E-89B18C643072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0E29C424-BD7B-B243-AA1E-F55CB21701FF}">
      <dgm:prSet phldrT="[Текст]" custT="1"/>
      <dgm:spPr/>
      <dgm:t>
        <a:bodyPr/>
        <a:lstStyle/>
        <a:p>
          <a:r>
            <a:rPr lang="ru-RU" sz="1400" dirty="0"/>
            <a:t>Согласование</a:t>
          </a:r>
          <a:r>
            <a:rPr lang="ru-RU" sz="1400" baseline="0" dirty="0"/>
            <a:t> текста с департаментом внутренней политики Самарской области</a:t>
          </a:r>
          <a:endParaRPr lang="ru-RU" sz="1400" dirty="0"/>
        </a:p>
      </dgm:t>
    </dgm:pt>
    <dgm:pt modelId="{4029ACA2-9030-5A4D-80E6-8AF7049AB53F}" type="parTrans" cxnId="{210498E9-91A2-4E4E-8378-4D8A2BF14157}">
      <dgm:prSet/>
      <dgm:spPr/>
      <dgm:t>
        <a:bodyPr/>
        <a:lstStyle/>
        <a:p>
          <a:endParaRPr lang="ru-RU"/>
        </a:p>
      </dgm:t>
    </dgm:pt>
    <dgm:pt modelId="{B9948EE2-B2E8-F146-A074-608859E56C6E}" type="sibTrans" cxnId="{210498E9-91A2-4E4E-8378-4D8A2BF14157}">
      <dgm:prSet/>
      <dgm:spPr/>
      <dgm:t>
        <a:bodyPr/>
        <a:lstStyle/>
        <a:p>
          <a:endParaRPr lang="ru-RU"/>
        </a:p>
      </dgm:t>
    </dgm:pt>
    <dgm:pt modelId="{F8F0D8E2-2721-A248-BCB0-ACF912A4AEA3}">
      <dgm:prSet phldrT="[Текст]" custT="1"/>
      <dgm:spPr/>
      <dgm:t>
        <a:bodyPr/>
        <a:lstStyle/>
        <a:p>
          <a:r>
            <a:rPr lang="ru-RU" sz="1400" dirty="0"/>
            <a:t>Заблаговременное направление модельного положения в муниципалитеты</a:t>
          </a:r>
        </a:p>
      </dgm:t>
    </dgm:pt>
    <dgm:pt modelId="{84FD5198-C93E-1742-918A-B47EEA065C3D}" type="parTrans" cxnId="{BA8E294A-D62F-7440-9682-8B35CC0A16D5}">
      <dgm:prSet/>
      <dgm:spPr/>
      <dgm:t>
        <a:bodyPr/>
        <a:lstStyle/>
        <a:p>
          <a:endParaRPr lang="ru-RU"/>
        </a:p>
      </dgm:t>
    </dgm:pt>
    <dgm:pt modelId="{99CF0342-82A9-E544-AB85-B279F4B238E1}" type="sibTrans" cxnId="{BA8E294A-D62F-7440-9682-8B35CC0A16D5}">
      <dgm:prSet/>
      <dgm:spPr/>
      <dgm:t>
        <a:bodyPr/>
        <a:lstStyle/>
        <a:p>
          <a:endParaRPr lang="ru-RU"/>
        </a:p>
      </dgm:t>
    </dgm:pt>
    <dgm:pt modelId="{EF4D2435-33CC-D94E-AA81-3B1B1D1C6F7E}">
      <dgm:prSet phldrT="[Текст]" custT="1"/>
      <dgm:spPr/>
      <dgm:t>
        <a:bodyPr/>
        <a:lstStyle/>
        <a:p>
          <a:r>
            <a:rPr lang="ru-RU" sz="1400" dirty="0"/>
            <a:t>Ответы</a:t>
          </a:r>
          <a:r>
            <a:rPr lang="ru-RU" sz="1400" baseline="0" dirty="0"/>
            <a:t> на вопросы муниципальных образований до вступления в силу Федерального закона об инициативных проектах</a:t>
          </a:r>
          <a:endParaRPr lang="ru-RU" sz="1400" dirty="0"/>
        </a:p>
      </dgm:t>
    </dgm:pt>
    <dgm:pt modelId="{960A3832-AD40-554C-BF74-003786CF57AD}" type="parTrans" cxnId="{69685919-F504-0842-8B23-A3D7A027DDCD}">
      <dgm:prSet/>
      <dgm:spPr/>
      <dgm:t>
        <a:bodyPr/>
        <a:lstStyle/>
        <a:p>
          <a:endParaRPr lang="ru-RU"/>
        </a:p>
      </dgm:t>
    </dgm:pt>
    <dgm:pt modelId="{934ACB96-4DD1-8C48-88CD-D2F228339E39}" type="sibTrans" cxnId="{69685919-F504-0842-8B23-A3D7A027DDCD}">
      <dgm:prSet/>
      <dgm:spPr/>
      <dgm:t>
        <a:bodyPr/>
        <a:lstStyle/>
        <a:p>
          <a:endParaRPr lang="ru-RU"/>
        </a:p>
      </dgm:t>
    </dgm:pt>
    <dgm:pt modelId="{AA8AB00E-039F-2245-9903-E39C63B01BFE}" type="pres">
      <dgm:prSet presAssocID="{E116B424-92FC-8E48-A29E-89B18C643072}" presName="compositeShape" presStyleCnt="0">
        <dgm:presLayoutVars>
          <dgm:dir/>
          <dgm:resizeHandles/>
        </dgm:presLayoutVars>
      </dgm:prSet>
      <dgm:spPr/>
    </dgm:pt>
    <dgm:pt modelId="{CBC9A708-D1B9-5F41-8CD6-AB36E304B112}" type="pres">
      <dgm:prSet presAssocID="{E116B424-92FC-8E48-A29E-89B18C643072}" presName="pyramid" presStyleLbl="node1" presStyleIdx="0" presStyleCnt="1" custLinFactNeighborX="2000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26E35AA1-23FA-C945-B077-E314397FFCE7}" type="pres">
      <dgm:prSet presAssocID="{E116B424-92FC-8E48-A29E-89B18C643072}" presName="theList" presStyleCnt="0"/>
      <dgm:spPr/>
    </dgm:pt>
    <dgm:pt modelId="{9F41E49F-ED5D-E44B-95FE-0CE8AB86CA5B}" type="pres">
      <dgm:prSet presAssocID="{0E29C424-BD7B-B243-AA1E-F55CB21701FF}" presName="aNode" presStyleLbl="fgAcc1" presStyleIdx="0" presStyleCnt="3" custLinFactY="-12846" custLinFactNeighborX="1538" custLinFactNeighborY="-100000">
        <dgm:presLayoutVars>
          <dgm:bulletEnabled val="1"/>
        </dgm:presLayoutVars>
      </dgm:prSet>
      <dgm:spPr/>
    </dgm:pt>
    <dgm:pt modelId="{1496E7D1-B158-BC4E-97F8-12BCE0E89718}" type="pres">
      <dgm:prSet presAssocID="{0E29C424-BD7B-B243-AA1E-F55CB21701FF}" presName="aSpace" presStyleCnt="0"/>
      <dgm:spPr/>
    </dgm:pt>
    <dgm:pt modelId="{FACEBF06-887A-904E-B3F5-5139B2844883}" type="pres">
      <dgm:prSet presAssocID="{F8F0D8E2-2721-A248-BCB0-ACF912A4AEA3}" presName="aNode" presStyleLbl="fgAcc1" presStyleIdx="1" presStyleCnt="3" custScaleY="119720" custLinFactNeighborX="389" custLinFactNeighborY="5767">
        <dgm:presLayoutVars>
          <dgm:bulletEnabled val="1"/>
        </dgm:presLayoutVars>
      </dgm:prSet>
      <dgm:spPr/>
    </dgm:pt>
    <dgm:pt modelId="{0CF926CF-71B1-FE4E-9701-681B9291DD5C}" type="pres">
      <dgm:prSet presAssocID="{F8F0D8E2-2721-A248-BCB0-ACF912A4AEA3}" presName="aSpace" presStyleCnt="0"/>
      <dgm:spPr/>
    </dgm:pt>
    <dgm:pt modelId="{71D31B03-090B-FB41-B04E-EDE0AB7AC7D2}" type="pres">
      <dgm:prSet presAssocID="{EF4D2435-33CC-D94E-AA81-3B1B1D1C6F7E}" presName="aNode" presStyleLbl="fgAcc1" presStyleIdx="2" presStyleCnt="3" custScaleY="132163" custLinFactY="4655" custLinFactNeighborX="385" custLinFactNeighborY="100000">
        <dgm:presLayoutVars>
          <dgm:bulletEnabled val="1"/>
        </dgm:presLayoutVars>
      </dgm:prSet>
      <dgm:spPr/>
    </dgm:pt>
    <dgm:pt modelId="{C50AFC14-DAF6-CF48-AE16-2F6C976B42AD}" type="pres">
      <dgm:prSet presAssocID="{EF4D2435-33CC-D94E-AA81-3B1B1D1C6F7E}" presName="aSpace" presStyleCnt="0"/>
      <dgm:spPr/>
    </dgm:pt>
  </dgm:ptLst>
  <dgm:cxnLst>
    <dgm:cxn modelId="{69685919-F504-0842-8B23-A3D7A027DDCD}" srcId="{E116B424-92FC-8E48-A29E-89B18C643072}" destId="{EF4D2435-33CC-D94E-AA81-3B1B1D1C6F7E}" srcOrd="2" destOrd="0" parTransId="{960A3832-AD40-554C-BF74-003786CF57AD}" sibTransId="{934ACB96-4DD1-8C48-88CD-D2F228339E39}"/>
    <dgm:cxn modelId="{A27AA219-DEE4-0346-943B-7E5B2203E7E0}" type="presOf" srcId="{EF4D2435-33CC-D94E-AA81-3B1B1D1C6F7E}" destId="{71D31B03-090B-FB41-B04E-EDE0AB7AC7D2}" srcOrd="0" destOrd="0" presId="urn:microsoft.com/office/officeart/2005/8/layout/pyramid2"/>
    <dgm:cxn modelId="{BA8E294A-D62F-7440-9682-8B35CC0A16D5}" srcId="{E116B424-92FC-8E48-A29E-89B18C643072}" destId="{F8F0D8E2-2721-A248-BCB0-ACF912A4AEA3}" srcOrd="1" destOrd="0" parTransId="{84FD5198-C93E-1742-918A-B47EEA065C3D}" sibTransId="{99CF0342-82A9-E544-AB85-B279F4B238E1}"/>
    <dgm:cxn modelId="{BA35994E-F2E7-5E48-A6A9-EF29DB12B7CF}" type="presOf" srcId="{F8F0D8E2-2721-A248-BCB0-ACF912A4AEA3}" destId="{FACEBF06-887A-904E-B3F5-5139B2844883}" srcOrd="0" destOrd="0" presId="urn:microsoft.com/office/officeart/2005/8/layout/pyramid2"/>
    <dgm:cxn modelId="{8ED2C29C-2133-5D4B-A248-6B82F9D5B5A2}" type="presOf" srcId="{E116B424-92FC-8E48-A29E-89B18C643072}" destId="{AA8AB00E-039F-2245-9903-E39C63B01BFE}" srcOrd="0" destOrd="0" presId="urn:microsoft.com/office/officeart/2005/8/layout/pyramid2"/>
    <dgm:cxn modelId="{210498E9-91A2-4E4E-8378-4D8A2BF14157}" srcId="{E116B424-92FC-8E48-A29E-89B18C643072}" destId="{0E29C424-BD7B-B243-AA1E-F55CB21701FF}" srcOrd="0" destOrd="0" parTransId="{4029ACA2-9030-5A4D-80E6-8AF7049AB53F}" sibTransId="{B9948EE2-B2E8-F146-A074-608859E56C6E}"/>
    <dgm:cxn modelId="{EEBCB4EA-4438-4147-BB10-D2D9D4D0A780}" type="presOf" srcId="{0E29C424-BD7B-B243-AA1E-F55CB21701FF}" destId="{9F41E49F-ED5D-E44B-95FE-0CE8AB86CA5B}" srcOrd="0" destOrd="0" presId="urn:microsoft.com/office/officeart/2005/8/layout/pyramid2"/>
    <dgm:cxn modelId="{769848F8-7004-2446-BEA1-51ED827443E7}" type="presParOf" srcId="{AA8AB00E-039F-2245-9903-E39C63B01BFE}" destId="{CBC9A708-D1B9-5F41-8CD6-AB36E304B112}" srcOrd="0" destOrd="0" presId="urn:microsoft.com/office/officeart/2005/8/layout/pyramid2"/>
    <dgm:cxn modelId="{3211385D-E678-B947-9F02-321B854AE58F}" type="presParOf" srcId="{AA8AB00E-039F-2245-9903-E39C63B01BFE}" destId="{26E35AA1-23FA-C945-B077-E314397FFCE7}" srcOrd="1" destOrd="0" presId="urn:microsoft.com/office/officeart/2005/8/layout/pyramid2"/>
    <dgm:cxn modelId="{87C397B5-BF6F-544F-A8E6-8EE6F94587BE}" type="presParOf" srcId="{26E35AA1-23FA-C945-B077-E314397FFCE7}" destId="{9F41E49F-ED5D-E44B-95FE-0CE8AB86CA5B}" srcOrd="0" destOrd="0" presId="urn:microsoft.com/office/officeart/2005/8/layout/pyramid2"/>
    <dgm:cxn modelId="{AD10FA6C-9918-7E43-AD54-8E5909EF68CE}" type="presParOf" srcId="{26E35AA1-23FA-C945-B077-E314397FFCE7}" destId="{1496E7D1-B158-BC4E-97F8-12BCE0E89718}" srcOrd="1" destOrd="0" presId="urn:microsoft.com/office/officeart/2005/8/layout/pyramid2"/>
    <dgm:cxn modelId="{BB5D440B-68C5-7240-B70A-86BD26FF328E}" type="presParOf" srcId="{26E35AA1-23FA-C945-B077-E314397FFCE7}" destId="{FACEBF06-887A-904E-B3F5-5139B2844883}" srcOrd="2" destOrd="0" presId="urn:microsoft.com/office/officeart/2005/8/layout/pyramid2"/>
    <dgm:cxn modelId="{6535CBC9-8A03-424E-AFE2-BA9C0F077536}" type="presParOf" srcId="{26E35AA1-23FA-C945-B077-E314397FFCE7}" destId="{0CF926CF-71B1-FE4E-9701-681B9291DD5C}" srcOrd="3" destOrd="0" presId="urn:microsoft.com/office/officeart/2005/8/layout/pyramid2"/>
    <dgm:cxn modelId="{9186AFAB-5EB8-2049-ABE1-49E89361CAA1}" type="presParOf" srcId="{26E35AA1-23FA-C945-B077-E314397FFCE7}" destId="{71D31B03-090B-FB41-B04E-EDE0AB7AC7D2}" srcOrd="4" destOrd="0" presId="urn:microsoft.com/office/officeart/2005/8/layout/pyramid2"/>
    <dgm:cxn modelId="{CE6A4843-E100-2D4D-B2EB-39B2A621C37A}" type="presParOf" srcId="{26E35AA1-23FA-C945-B077-E314397FFCE7}" destId="{C50AFC14-DAF6-CF48-AE16-2F6C976B42A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AA7E86-4426-2A43-8401-29445B7F7299}" type="doc">
      <dgm:prSet loTypeId="urn:microsoft.com/office/officeart/2005/8/layout/arrow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1EEE58-CB77-B344-961F-2362BA1765BA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Гражданский кодекс допускает направление средств жертвователя на другие цели с его согласия</a:t>
          </a:r>
        </a:p>
      </dgm:t>
    </dgm:pt>
    <dgm:pt modelId="{BA89D217-BDE1-B148-B8DB-8A313ED0F34E}" type="parTrans" cxnId="{995FF5B6-A335-E048-B03D-5601288610E5}">
      <dgm:prSet/>
      <dgm:spPr/>
      <dgm:t>
        <a:bodyPr/>
        <a:lstStyle/>
        <a:p>
          <a:endParaRPr lang="ru-RU"/>
        </a:p>
      </dgm:t>
    </dgm:pt>
    <dgm:pt modelId="{972D872F-CA2B-CF4C-807A-3BDE9CA81A30}" type="sibTrans" cxnId="{995FF5B6-A335-E048-B03D-5601288610E5}">
      <dgm:prSet/>
      <dgm:spPr/>
      <dgm:t>
        <a:bodyPr/>
        <a:lstStyle/>
        <a:p>
          <a:endParaRPr lang="ru-RU"/>
        </a:p>
      </dgm:t>
    </dgm:pt>
    <dgm:pt modelId="{4B953F26-1A4C-5440-BC17-5FDBCEA9F834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Федеральный закон </a:t>
          </a:r>
          <a:r>
            <a:rPr lang="ru-RU" sz="1400" u="sng" dirty="0">
              <a:solidFill>
                <a:schemeClr val="tx1"/>
              </a:solidFill>
            </a:rPr>
            <a:t>ЗАПРЕЩАЕТ</a:t>
          </a:r>
          <a:r>
            <a:rPr lang="ru-RU" sz="1400" dirty="0">
              <a:solidFill>
                <a:schemeClr val="tx1"/>
              </a:solidFill>
            </a:rPr>
            <a:t> направление инициативных платежей на другие цели, даже если согласие на это получено от жертвователя </a:t>
          </a:r>
        </a:p>
      </dgm:t>
    </dgm:pt>
    <dgm:pt modelId="{E92B270E-5B4F-1447-8C9B-6488A10D13C7}" type="parTrans" cxnId="{05F41D1E-5E55-794F-8CBB-CAB2E706C9AF}">
      <dgm:prSet/>
      <dgm:spPr/>
      <dgm:t>
        <a:bodyPr/>
        <a:lstStyle/>
        <a:p>
          <a:endParaRPr lang="ru-RU"/>
        </a:p>
      </dgm:t>
    </dgm:pt>
    <dgm:pt modelId="{C092E697-5E84-A54C-8DAC-5374936B7220}" type="sibTrans" cxnId="{05F41D1E-5E55-794F-8CBB-CAB2E706C9AF}">
      <dgm:prSet/>
      <dgm:spPr/>
      <dgm:t>
        <a:bodyPr/>
        <a:lstStyle/>
        <a:p>
          <a:endParaRPr lang="ru-RU"/>
        </a:p>
      </dgm:t>
    </dgm:pt>
    <dgm:pt modelId="{801D47D9-1A9E-2949-82AB-C70752C9BA41}" type="pres">
      <dgm:prSet presAssocID="{62AA7E86-4426-2A43-8401-29445B7F7299}" presName="cycle" presStyleCnt="0">
        <dgm:presLayoutVars>
          <dgm:dir/>
          <dgm:resizeHandles val="exact"/>
        </dgm:presLayoutVars>
      </dgm:prSet>
      <dgm:spPr/>
    </dgm:pt>
    <dgm:pt modelId="{763FB25C-8BA3-894A-BB6F-E69DFC9DC206}" type="pres">
      <dgm:prSet presAssocID="{441EEE58-CB77-B344-961F-2362BA1765BA}" presName="arrow" presStyleLbl="node1" presStyleIdx="0" presStyleCnt="2">
        <dgm:presLayoutVars>
          <dgm:bulletEnabled val="1"/>
        </dgm:presLayoutVars>
      </dgm:prSet>
      <dgm:spPr/>
    </dgm:pt>
    <dgm:pt modelId="{211876EA-0A06-CC4E-9C4D-7F0310A135E4}" type="pres">
      <dgm:prSet presAssocID="{4B953F26-1A4C-5440-BC17-5FDBCEA9F834}" presName="arrow" presStyleLbl="node1" presStyleIdx="1" presStyleCnt="2">
        <dgm:presLayoutVars>
          <dgm:bulletEnabled val="1"/>
        </dgm:presLayoutVars>
      </dgm:prSet>
      <dgm:spPr/>
    </dgm:pt>
  </dgm:ptLst>
  <dgm:cxnLst>
    <dgm:cxn modelId="{A820F910-9E0E-064B-9A8D-1BB62C50F579}" type="presOf" srcId="{441EEE58-CB77-B344-961F-2362BA1765BA}" destId="{763FB25C-8BA3-894A-BB6F-E69DFC9DC206}" srcOrd="0" destOrd="0" presId="urn:microsoft.com/office/officeart/2005/8/layout/arrow1"/>
    <dgm:cxn modelId="{05F41D1E-5E55-794F-8CBB-CAB2E706C9AF}" srcId="{62AA7E86-4426-2A43-8401-29445B7F7299}" destId="{4B953F26-1A4C-5440-BC17-5FDBCEA9F834}" srcOrd="1" destOrd="0" parTransId="{E92B270E-5B4F-1447-8C9B-6488A10D13C7}" sibTransId="{C092E697-5E84-A54C-8DAC-5374936B7220}"/>
    <dgm:cxn modelId="{995FF5B6-A335-E048-B03D-5601288610E5}" srcId="{62AA7E86-4426-2A43-8401-29445B7F7299}" destId="{441EEE58-CB77-B344-961F-2362BA1765BA}" srcOrd="0" destOrd="0" parTransId="{BA89D217-BDE1-B148-B8DB-8A313ED0F34E}" sibTransId="{972D872F-CA2B-CF4C-807A-3BDE9CA81A30}"/>
    <dgm:cxn modelId="{884551BC-D89D-F24C-B9A0-C476E06C22A5}" type="presOf" srcId="{62AA7E86-4426-2A43-8401-29445B7F7299}" destId="{801D47D9-1A9E-2949-82AB-C70752C9BA41}" srcOrd="0" destOrd="0" presId="urn:microsoft.com/office/officeart/2005/8/layout/arrow1"/>
    <dgm:cxn modelId="{D3D012FA-5B22-5746-8773-BD9006E23A17}" type="presOf" srcId="{4B953F26-1A4C-5440-BC17-5FDBCEA9F834}" destId="{211876EA-0A06-CC4E-9C4D-7F0310A135E4}" srcOrd="0" destOrd="0" presId="urn:microsoft.com/office/officeart/2005/8/layout/arrow1"/>
    <dgm:cxn modelId="{B63FD71E-7344-AF4F-B8D6-B09EFF83E756}" type="presParOf" srcId="{801D47D9-1A9E-2949-82AB-C70752C9BA41}" destId="{763FB25C-8BA3-894A-BB6F-E69DFC9DC206}" srcOrd="0" destOrd="0" presId="urn:microsoft.com/office/officeart/2005/8/layout/arrow1"/>
    <dgm:cxn modelId="{B6384B34-2B40-AC4C-A144-642E0DB7DB5B}" type="presParOf" srcId="{801D47D9-1A9E-2949-82AB-C70752C9BA41}" destId="{211876EA-0A06-CC4E-9C4D-7F0310A135E4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9A708-D1B9-5F41-8CD6-AB36E304B112}">
      <dsp:nvSpPr>
        <dsp:cNvPr id="0" name=""/>
        <dsp:cNvSpPr/>
      </dsp:nvSpPr>
      <dsp:spPr>
        <a:xfrm>
          <a:off x="792479" y="0"/>
          <a:ext cx="4064000" cy="4064000"/>
        </a:xfrm>
        <a:prstGeom prst="triangle">
          <a:avLst/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41E49F-ED5D-E44B-95FE-0CE8AB86CA5B}">
      <dsp:nvSpPr>
        <dsp:cNvPr id="0" name=""/>
        <dsp:cNvSpPr/>
      </dsp:nvSpPr>
      <dsp:spPr>
        <a:xfrm>
          <a:off x="2783827" y="198124"/>
          <a:ext cx="2641600" cy="8334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Согласование</a:t>
          </a:r>
          <a:r>
            <a:rPr lang="ru-RU" sz="1400" kern="1200" baseline="0" dirty="0"/>
            <a:t> текста с департаментом внутренней политики Самарской области</a:t>
          </a:r>
          <a:endParaRPr lang="ru-RU" sz="1400" kern="1200" dirty="0"/>
        </a:p>
      </dsp:txBody>
      <dsp:txXfrm>
        <a:off x="2824512" y="238809"/>
        <a:ext cx="2560230" cy="752067"/>
      </dsp:txXfrm>
    </dsp:sp>
    <dsp:sp modelId="{FACEBF06-887A-904E-B3F5-5139B2844883}">
      <dsp:nvSpPr>
        <dsp:cNvPr id="0" name=""/>
        <dsp:cNvSpPr/>
      </dsp:nvSpPr>
      <dsp:spPr>
        <a:xfrm>
          <a:off x="2753475" y="1352993"/>
          <a:ext cx="2641600" cy="9977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Заблаговременное направление модельного положения в муниципалитеты</a:t>
          </a:r>
        </a:p>
      </dsp:txBody>
      <dsp:txXfrm>
        <a:off x="2802183" y="1401701"/>
        <a:ext cx="2544184" cy="900375"/>
      </dsp:txXfrm>
    </dsp:sp>
    <dsp:sp modelId="{71D31B03-090B-FB41-B04E-EDE0AB7AC7D2}">
      <dsp:nvSpPr>
        <dsp:cNvPr id="0" name=""/>
        <dsp:cNvSpPr/>
      </dsp:nvSpPr>
      <dsp:spPr>
        <a:xfrm>
          <a:off x="2753370" y="2591932"/>
          <a:ext cx="2641600" cy="11014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Ответы</a:t>
          </a:r>
          <a:r>
            <a:rPr lang="ru-RU" sz="1400" kern="1200" baseline="0" dirty="0"/>
            <a:t> на вопросы муниципальных образований до вступления в силу Федерального закона об инициативных проектах</a:t>
          </a:r>
          <a:endParaRPr lang="ru-RU" sz="1400" kern="1200" dirty="0"/>
        </a:p>
      </dsp:txBody>
      <dsp:txXfrm>
        <a:off x="2807141" y="2645703"/>
        <a:ext cx="2534058" cy="9939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3FB25C-8BA3-894A-BB6F-E69DFC9DC206}">
      <dsp:nvSpPr>
        <dsp:cNvPr id="0" name=""/>
        <dsp:cNvSpPr/>
      </dsp:nvSpPr>
      <dsp:spPr>
        <a:xfrm rot="16200000">
          <a:off x="253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Гражданский кодекс допускает направление средств жертвователя на другие цели с его согласия</a:t>
          </a:r>
        </a:p>
      </dsp:txBody>
      <dsp:txXfrm rot="5400000">
        <a:off x="508129" y="1306462"/>
        <a:ext cx="2394272" cy="1451074"/>
      </dsp:txXfrm>
    </dsp:sp>
    <dsp:sp modelId="{211876EA-0A06-CC4E-9C4D-7F0310A135E4}">
      <dsp:nvSpPr>
        <dsp:cNvPr id="0" name=""/>
        <dsp:cNvSpPr/>
      </dsp:nvSpPr>
      <dsp:spPr>
        <a:xfrm rot="5400000">
          <a:off x="3193598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solidFill>
          <a:schemeClr val="accent6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Федеральный закон </a:t>
          </a:r>
          <a:r>
            <a:rPr lang="ru-RU" sz="1400" u="sng" kern="1200" dirty="0">
              <a:solidFill>
                <a:schemeClr val="tx1"/>
              </a:solidFill>
            </a:rPr>
            <a:t>ЗАПРЕЩАЕТ</a:t>
          </a:r>
          <a:r>
            <a:rPr lang="ru-RU" sz="1400" kern="1200" dirty="0">
              <a:solidFill>
                <a:schemeClr val="tx1"/>
              </a:solidFill>
            </a:rPr>
            <a:t> направление инициативных платежей на другие цели, даже если согласие на это получено от жертвователя </a:t>
          </a:r>
        </a:p>
      </dsp:txBody>
      <dsp:txXfrm rot="-5400000">
        <a:off x="3193598" y="1306462"/>
        <a:ext cx="2394272" cy="1451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mosamara.ru/meropriyatiya-obuchenie/meropriyatiya-assotsiatsii/meropriyatiya-2020-goda/&#1042;&#1050;&#1057;%2027%20&#1085;&#1086;&#1103;&#1073;&#1088;&#1103;%202020%20&#1075;&#1086;&#1076;&#1072;/index.php" TargetMode="External"/><Relationship Id="rId2" Type="http://schemas.openxmlformats.org/officeDocument/2006/relationships/hyperlink" Target="http://smosamara.ru/metodicheskiy-kabinet/modelnye-pravovye-akty/index.php?sphrase_id=86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80"/>
            <a:ext cx="9144000" cy="139147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02920" y="2453811"/>
            <a:ext cx="8138160" cy="26720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О роли Ассоциации «Совет муниципальных образований Самарской области»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в подготовке муниципалитетов к реализации Федерального закона об инициативных проектах</a:t>
            </a:r>
          </a:p>
        </p:txBody>
      </p:sp>
    </p:spTree>
    <p:extLst>
      <p:ext uri="{BB962C8B-B14F-4D97-AF65-F5344CB8AC3E}">
        <p14:creationId xmlns:p14="http://schemas.microsoft.com/office/powerpoint/2010/main" val="90047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7128" y="449437"/>
            <a:ext cx="8609744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+mj-lt"/>
              </a:rPr>
              <a:t>Модельное положение об инициировании и реализации инициативных проектов (ИП) разработано Ассоциацией к 20 сентября 2020 года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79418417"/>
              </p:ext>
            </p:extLst>
          </p:nvPr>
        </p:nvGraphicFramePr>
        <p:xfrm>
          <a:off x="1720721" y="164106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387BC07-713E-2B48-8039-6F31328594BE}"/>
              </a:ext>
            </a:extLst>
          </p:cNvPr>
          <p:cNvSpPr/>
          <p:nvPr/>
        </p:nvSpPr>
        <p:spPr>
          <a:xfrm>
            <a:off x="976045" y="2124468"/>
            <a:ext cx="2969231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Задачи ранней подготовки модельного положения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676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FC1F5A1-AB96-6247-BC64-CFCAAAEDCF3C}"/>
              </a:ext>
            </a:extLst>
          </p:cNvPr>
          <p:cNvSpPr/>
          <p:nvPr/>
        </p:nvSpPr>
        <p:spPr>
          <a:xfrm>
            <a:off x="558800" y="346411"/>
            <a:ext cx="8026400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+mj-lt"/>
              </a:rPr>
              <a:t>Содержание модельного положения об инициировании и реализации ИП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D336D1-3723-4C49-A4EE-F406FC21F747}"/>
              </a:ext>
            </a:extLst>
          </p:cNvPr>
          <p:cNvSpPr/>
          <p:nvPr/>
        </p:nvSpPr>
        <p:spPr>
          <a:xfrm>
            <a:off x="215757" y="2893773"/>
            <a:ext cx="8712485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Определяет: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1) </a:t>
            </a:r>
            <a:r>
              <a:rPr lang="ru-RU" u="sng" dirty="0">
                <a:solidFill>
                  <a:schemeClr val="accent6">
                    <a:lumMod val="50000"/>
                  </a:schemeClr>
                </a:solidFill>
              </a:rPr>
              <a:t>часть </a:t>
            </a:r>
            <a:r>
              <a:rPr lang="ru-RU" dirty="0">
                <a:solidFill>
                  <a:schemeClr val="tx1"/>
                </a:solidFill>
              </a:rPr>
              <a:t>территории муниципалитета, на которой могут реализовываться ИП;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2) порядок выдвижения, обсуждения, внесения, рассмотрения ИП;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3) порядок формирования и деятельности комиссии для конкурсного отбора ИП;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4) порядок проведения конкурсного отбора ИП </a:t>
            </a:r>
            <a:r>
              <a:rPr lang="ru-RU" u="sng" dirty="0">
                <a:solidFill>
                  <a:schemeClr val="accent6">
                    <a:lumMod val="50000"/>
                  </a:schemeClr>
                </a:solidFill>
              </a:rPr>
              <a:t>(в том числе критерии отбора)</a:t>
            </a:r>
            <a:r>
              <a:rPr lang="ru-RU" dirty="0">
                <a:solidFill>
                  <a:schemeClr val="tx1"/>
                </a:solidFill>
              </a:rPr>
              <a:t>;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5) отдельные вопросы реализации ИП;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6) порядок расчета и возврата инициативных платежей, подлежащих возврату. 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6920A75-7188-434D-AD09-7B9B0D7E72CF}"/>
              </a:ext>
            </a:extLst>
          </p:cNvPr>
          <p:cNvSpPr/>
          <p:nvPr/>
        </p:nvSpPr>
        <p:spPr>
          <a:xfrm>
            <a:off x="558800" y="5605067"/>
            <a:ext cx="8026400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НЕ определяет 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порядок проведения собраний граждан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+mj-lt"/>
              </a:rPr>
              <a:t>для обсуждения ИП</a:t>
            </a:r>
          </a:p>
        </p:txBody>
      </p:sp>
    </p:spTree>
    <p:extLst>
      <p:ext uri="{BB962C8B-B14F-4D97-AF65-F5344CB8AC3E}">
        <p14:creationId xmlns:p14="http://schemas.microsoft.com/office/powerpoint/2010/main" val="259997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25034" y="406576"/>
            <a:ext cx="8382000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Методическая работа Ассоциации «Совет муниципальных образований Самарской области»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CD980C-2706-EB46-AE52-AE9EEBB08340}"/>
              </a:ext>
            </a:extLst>
          </p:cNvPr>
          <p:cNvSpPr/>
          <p:nvPr/>
        </p:nvSpPr>
        <p:spPr>
          <a:xfrm>
            <a:off x="536966" y="1762531"/>
            <a:ext cx="8026400" cy="11142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+mj-lt"/>
              </a:rPr>
              <a:t>К модельному положению были подготовлены пояснения.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+mj-lt"/>
              </a:rPr>
              <a:t>С текстом модельного положения и пояснениями можно ознакомиться на сайте Ассоциации: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68298E8-9578-5F42-A053-950499B348F1}"/>
              </a:ext>
            </a:extLst>
          </p:cNvPr>
          <p:cNvSpPr/>
          <p:nvPr/>
        </p:nvSpPr>
        <p:spPr>
          <a:xfrm>
            <a:off x="638851" y="2565369"/>
            <a:ext cx="79245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/>
            <a:r>
              <a:rPr lang="ru-RU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http://smosamara.ru/metodicheskiy-kabinet/modelnye-pravovye-akty/index.php?sphrase_id=867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26ADA69-E6C3-FC46-B248-D12BF4A37474}"/>
              </a:ext>
            </a:extLst>
          </p:cNvPr>
          <p:cNvSpPr/>
          <p:nvPr/>
        </p:nvSpPr>
        <p:spPr>
          <a:xfrm>
            <a:off x="682519" y="5094738"/>
            <a:ext cx="7924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http://smosamara.ru/meropriyatiya-obuchenie/meropriyatiya-assotsiatsii/meropriyatiya-2020-goda/ВКС%2027%20ноября%202020%20года/index.php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2FDAAA1-B8FF-CA4A-B12D-8E71866333B3}"/>
              </a:ext>
            </a:extLst>
          </p:cNvPr>
          <p:cNvSpPr/>
          <p:nvPr/>
        </p:nvSpPr>
        <p:spPr>
          <a:xfrm>
            <a:off x="536966" y="4022155"/>
            <a:ext cx="8026400" cy="11142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27 ноября 2020 года совместно с департаментом внутренней политики Самарской области проведён </a:t>
            </a:r>
            <a:r>
              <a:rPr lang="ru-RU" dirty="0" err="1">
                <a:solidFill>
                  <a:schemeClr val="tx1"/>
                </a:solidFill>
              </a:rPr>
              <a:t>вебинар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Видеозапись </a:t>
            </a:r>
            <a:r>
              <a:rPr lang="ru-RU" dirty="0" err="1">
                <a:solidFill>
                  <a:schemeClr val="tx1"/>
                </a:solidFill>
              </a:rPr>
              <a:t>вебинара</a:t>
            </a:r>
            <a:r>
              <a:rPr lang="ru-RU" dirty="0">
                <a:solidFill>
                  <a:schemeClr val="tx1"/>
                </a:solidFill>
              </a:rPr>
              <a:t> на сайте Ассоциации:</a:t>
            </a:r>
            <a:endParaRPr lang="ru-RU" dirty="0">
              <a:solidFill>
                <a:schemeClr val="tx1"/>
              </a:solidFill>
              <a:latin typeface="+mj-lt"/>
            </a:endParaRP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210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9100" y="345440"/>
            <a:ext cx="8382000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Закон Самарской области от 29.12.2020 № 148-ГД «Об основах инициативного бюджетирования в Самарской области»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C8F4E51-B564-834E-A0DA-1D96C935908E}"/>
              </a:ext>
            </a:extLst>
          </p:cNvPr>
          <p:cNvSpPr/>
          <p:nvPr/>
        </p:nvSpPr>
        <p:spPr>
          <a:xfrm>
            <a:off x="663967" y="2579698"/>
            <a:ext cx="8137133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Элементы инициативного бюджетирования: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1) инициативные проекты;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2) общественные проекты;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3 решения местных референдумов и сходов о самообложении граждан 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DABDE55-C0D1-2D4F-B9E5-C0BE18619992}"/>
              </a:ext>
            </a:extLst>
          </p:cNvPr>
          <p:cNvSpPr/>
          <p:nvPr/>
        </p:nvSpPr>
        <p:spPr>
          <a:xfrm>
            <a:off x="558800" y="4700942"/>
            <a:ext cx="8026400" cy="14121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Последние два элемента предусмотрены государственной программой Самарской области «Поддержка инициатив населения муниципальных образований в Самарской области» на 2017-2025 годы 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(утверждена постановлением Правительства Самарской области 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от 17.05.2017 № 323) </a:t>
            </a:r>
          </a:p>
        </p:txBody>
      </p:sp>
    </p:spTree>
    <p:extLst>
      <p:ext uri="{BB962C8B-B14F-4D97-AF65-F5344CB8AC3E}">
        <p14:creationId xmlns:p14="http://schemas.microsoft.com/office/powerpoint/2010/main" val="1128699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31AD012-9E4C-0A45-936D-C597DBB92F8F}"/>
              </a:ext>
            </a:extLst>
          </p:cNvPr>
          <p:cNvSpPr/>
          <p:nvPr/>
        </p:nvSpPr>
        <p:spPr>
          <a:xfrm>
            <a:off x="714054" y="3320493"/>
            <a:ext cx="7715892" cy="33904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31B2F2-5F27-7A4D-A70A-D21AC2E53E55}"/>
              </a:ext>
            </a:extLst>
          </p:cNvPr>
          <p:cNvSpPr/>
          <p:nvPr/>
        </p:nvSpPr>
        <p:spPr>
          <a:xfrm>
            <a:off x="281469" y="2367509"/>
            <a:ext cx="865170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 число месяца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FBC7EE3F-CC24-9E4F-89D0-1FEBB4BF3F43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714054" y="2844001"/>
            <a:ext cx="0" cy="4154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1FC0F2A-13CB-AE4A-A0E6-91B1670836AE}"/>
              </a:ext>
            </a:extLst>
          </p:cNvPr>
          <p:cNvSpPr/>
          <p:nvPr/>
        </p:nvSpPr>
        <p:spPr>
          <a:xfrm>
            <a:off x="5531992" y="2335319"/>
            <a:ext cx="959992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30 число месяца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F442C196-1ADD-1D4B-B31E-D4CE9688401E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6011988" y="2811811"/>
            <a:ext cx="0" cy="4617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B682C44-ECD3-3C4B-9B8A-FF4D1220A290}"/>
              </a:ext>
            </a:extLst>
          </p:cNvPr>
          <p:cNvSpPr/>
          <p:nvPr/>
        </p:nvSpPr>
        <p:spPr>
          <a:xfrm>
            <a:off x="234058" y="4152127"/>
            <a:ext cx="959992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Подан ИП № 1</a:t>
            </a: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781D87E9-E605-764C-8350-4147397FC6C0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714054" y="3750067"/>
            <a:ext cx="0" cy="4020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741A832A-E22F-BA42-90A3-7EDA947C724B}"/>
              </a:ext>
            </a:extLst>
          </p:cNvPr>
          <p:cNvSpPr/>
          <p:nvPr/>
        </p:nvSpPr>
        <p:spPr>
          <a:xfrm>
            <a:off x="4572000" y="2351414"/>
            <a:ext cx="959992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28 число месяца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0C3681DC-735E-7244-9D62-B5E03612DF21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5051996" y="2827906"/>
            <a:ext cx="0" cy="4617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547F8524-FC73-B647-845F-F8D965FEDF54}"/>
              </a:ext>
            </a:extLst>
          </p:cNvPr>
          <p:cNvSpPr/>
          <p:nvPr/>
        </p:nvSpPr>
        <p:spPr>
          <a:xfrm>
            <a:off x="4572000" y="4152127"/>
            <a:ext cx="959992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Подан ИП № 2</a:t>
            </a:r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9B2969AD-AB79-6747-9D2F-7144076C4136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5051996" y="3750067"/>
            <a:ext cx="0" cy="4020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28EBC25-6309-7241-8E86-60807C19C1F1}"/>
              </a:ext>
            </a:extLst>
          </p:cNvPr>
          <p:cNvSpPr/>
          <p:nvPr/>
        </p:nvSpPr>
        <p:spPr>
          <a:xfrm>
            <a:off x="5531992" y="4168221"/>
            <a:ext cx="2461300" cy="12359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Конкурсный отбор между ИП № 1 и ИП № 2 уже не организовать.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30 числа должно быть решение о поддержке или не поддержке ИП № 1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D5A9245F-F69D-EE4D-844D-6A9ABFC03F2C}"/>
              </a:ext>
            </a:extLst>
          </p:cNvPr>
          <p:cNvCxnSpPr>
            <a:cxnSpLocks/>
          </p:cNvCxnSpPr>
          <p:nvPr/>
        </p:nvCxnSpPr>
        <p:spPr>
          <a:xfrm flipV="1">
            <a:off x="6011988" y="3766163"/>
            <a:ext cx="2" cy="4020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455E861-A8F7-0C45-839F-B391347C39A1}"/>
              </a:ext>
            </a:extLst>
          </p:cNvPr>
          <p:cNvSpPr/>
          <p:nvPr/>
        </p:nvSpPr>
        <p:spPr>
          <a:xfrm>
            <a:off x="419100" y="345440"/>
            <a:ext cx="8382000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Проблемы, обозначенные органами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3304500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DEE2A45-19B2-5849-8E1D-EF9DFF2D5B8A}"/>
              </a:ext>
            </a:extLst>
          </p:cNvPr>
          <p:cNvSpPr/>
          <p:nvPr/>
        </p:nvSpPr>
        <p:spPr>
          <a:xfrm>
            <a:off x="796247" y="1656079"/>
            <a:ext cx="7715892" cy="33904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C4E75FC-9745-FA4B-B1FC-AFB1F03F0FCB}"/>
              </a:ext>
            </a:extLst>
          </p:cNvPr>
          <p:cNvSpPr/>
          <p:nvPr/>
        </p:nvSpPr>
        <p:spPr>
          <a:xfrm>
            <a:off x="363662" y="703095"/>
            <a:ext cx="865170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январь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F9593D24-A5B4-2B48-A934-6B8E42B1D971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796247" y="1179587"/>
            <a:ext cx="0" cy="4154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5746C6A-AA22-BB40-8DDD-360F364EB8EC}"/>
              </a:ext>
            </a:extLst>
          </p:cNvPr>
          <p:cNvSpPr/>
          <p:nvPr/>
        </p:nvSpPr>
        <p:spPr>
          <a:xfrm>
            <a:off x="2236236" y="703095"/>
            <a:ext cx="959992" cy="50149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март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B6C7899F-A805-2940-8AE0-D48663590CE0}"/>
              </a:ext>
            </a:extLst>
          </p:cNvPr>
          <p:cNvCxnSpPr>
            <a:cxnSpLocks/>
          </p:cNvCxnSpPr>
          <p:nvPr/>
        </p:nvCxnSpPr>
        <p:spPr>
          <a:xfrm>
            <a:off x="2716232" y="1133297"/>
            <a:ext cx="0" cy="4617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07253B7-0E42-8540-89FB-F045BDE555DB}"/>
              </a:ext>
            </a:extLst>
          </p:cNvPr>
          <p:cNvSpPr/>
          <p:nvPr/>
        </p:nvSpPr>
        <p:spPr>
          <a:xfrm>
            <a:off x="1276244" y="703095"/>
            <a:ext cx="959992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февраль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880DF3F7-AB7D-7F40-9A21-31918EDD67A6}"/>
              </a:ext>
            </a:extLst>
          </p:cNvPr>
          <p:cNvCxnSpPr>
            <a:cxnSpLocks/>
          </p:cNvCxnSpPr>
          <p:nvPr/>
        </p:nvCxnSpPr>
        <p:spPr>
          <a:xfrm>
            <a:off x="1756240" y="1133297"/>
            <a:ext cx="0" cy="4617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283CF2A-4EAD-0947-9EE4-EAE636B0CE17}"/>
              </a:ext>
            </a:extLst>
          </p:cNvPr>
          <p:cNvSpPr/>
          <p:nvPr/>
        </p:nvSpPr>
        <p:spPr>
          <a:xfrm>
            <a:off x="562831" y="2446617"/>
            <a:ext cx="959992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Подан ИП № 1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2ABD2562-9D9E-554A-9ABB-17C78FCE14EA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1042827" y="2044557"/>
            <a:ext cx="0" cy="4020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034A25-81E5-0440-9321-B6BF57CEC735}"/>
              </a:ext>
            </a:extLst>
          </p:cNvPr>
          <p:cNvSpPr/>
          <p:nvPr/>
        </p:nvSpPr>
        <p:spPr>
          <a:xfrm>
            <a:off x="1438382" y="2446617"/>
            <a:ext cx="959992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Подан ИП № 2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FEA30613-3717-534F-9897-5183D61DB3A3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1918378" y="2044557"/>
            <a:ext cx="0" cy="4020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99BF98C-96E9-9543-B2F5-DF15C4C657AD}"/>
              </a:ext>
            </a:extLst>
          </p:cNvPr>
          <p:cNvSpPr/>
          <p:nvPr/>
        </p:nvSpPr>
        <p:spPr>
          <a:xfrm>
            <a:off x="2402229" y="2437711"/>
            <a:ext cx="959992" cy="4764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Подан ИП № 3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945EA113-6912-8D46-ACB1-3032F79DC131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882225" y="2035651"/>
            <a:ext cx="0" cy="4020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6341720-DB8B-B04D-9F90-B3B5C8D0A6A3}"/>
              </a:ext>
            </a:extLst>
          </p:cNvPr>
          <p:cNvSpPr/>
          <p:nvPr/>
        </p:nvSpPr>
        <p:spPr>
          <a:xfrm>
            <a:off x="679701" y="3741107"/>
            <a:ext cx="8150297" cy="241379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Таким образом: </a:t>
            </a:r>
          </a:p>
          <a:p>
            <a:endParaRPr lang="ru-RU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1. Не обеспечивается конкурсный отбор между инициативными проектами, поданными в разное время в течение года. </a:t>
            </a:r>
          </a:p>
          <a:p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Между тем, сравнивая инициативные проекты по установленным критериям,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можно было бы отобрать</a:t>
            </a:r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лучшие для финансирования в пределах лимитов бюджетных средств.</a:t>
            </a:r>
          </a:p>
          <a:p>
            <a:endParaRPr lang="ru-RU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2. Невозможно синхронизировать рассмотрение местной администрацией инициативных проектов с конкурсом (конкурсами) на региональном уровне, чтобы понять, получит тот или иной инициативный проект дополнительное финансирование из регионального бюджета.</a:t>
            </a:r>
          </a:p>
          <a:p>
            <a:endParaRPr lang="ru-RU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3. Вероятен вариант принятия решений о поддержке одних (ранее поданных проектов), но последующей финансовой поддержке других (более поздних) проектов, если последние содержат лучшие условия для их реализации или прошли региональный конкурс.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31093FC-9BAB-874E-83FE-3204BB238EAB}"/>
              </a:ext>
            </a:extLst>
          </p:cNvPr>
          <p:cNvSpPr/>
          <p:nvPr/>
        </p:nvSpPr>
        <p:spPr>
          <a:xfrm>
            <a:off x="463193" y="-34160"/>
            <a:ext cx="8382000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Проблемы, обозначенные органами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60525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BC017C6-E955-6043-9D7C-2B3BE281615C}"/>
              </a:ext>
            </a:extLst>
          </p:cNvPr>
          <p:cNvSpPr/>
          <p:nvPr/>
        </p:nvSpPr>
        <p:spPr>
          <a:xfrm>
            <a:off x="381000" y="396811"/>
            <a:ext cx="8382000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Проблемы, обозначенные органами местного самоуправления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D1D62DA-45E5-704D-874F-757C4E7E5F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5449391"/>
              </p:ext>
            </p:extLst>
          </p:nvPr>
        </p:nvGraphicFramePr>
        <p:xfrm>
          <a:off x="606176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нак запрета 5">
            <a:extLst>
              <a:ext uri="{FF2B5EF4-FFF2-40B4-BE49-F238E27FC236}">
                <a16:creationId xmlns:a16="http://schemas.microsoft.com/office/drawing/2014/main" id="{2686932C-E7B6-FD4D-A28F-743B16644C31}"/>
              </a:ext>
            </a:extLst>
          </p:cNvPr>
          <p:cNvSpPr/>
          <p:nvPr/>
        </p:nvSpPr>
        <p:spPr>
          <a:xfrm>
            <a:off x="7001411" y="2913638"/>
            <a:ext cx="811658" cy="821932"/>
          </a:xfrm>
          <a:prstGeom prst="noSmoking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01F7523-F68C-3143-A9B5-6BFB5D0721A6}"/>
              </a:ext>
            </a:extLst>
          </p:cNvPr>
          <p:cNvSpPr/>
          <p:nvPr/>
        </p:nvSpPr>
        <p:spPr>
          <a:xfrm>
            <a:off x="6051479" y="3994079"/>
            <a:ext cx="2711521" cy="7416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Форма бюджетных ассигнований для возврата инициативных платежей не определена. Как их возвращать?</a:t>
            </a:r>
          </a:p>
        </p:txBody>
      </p:sp>
    </p:spTree>
    <p:extLst>
      <p:ext uri="{BB962C8B-B14F-4D97-AF65-F5344CB8AC3E}">
        <p14:creationId xmlns:p14="http://schemas.microsoft.com/office/powerpoint/2010/main" val="104826484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Воздушный поток.thmx</Template>
  <TotalTime>599</TotalTime>
  <Words>555</Words>
  <Application>Microsoft Macintosh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Рм22</dc:creator>
  <cp:lastModifiedBy>Дмитрий Славецкий</cp:lastModifiedBy>
  <cp:revision>164</cp:revision>
  <cp:lastPrinted>2016-02-02T10:30:57Z</cp:lastPrinted>
  <dcterms:created xsi:type="dcterms:W3CDTF">2015-08-12T07:06:50Z</dcterms:created>
  <dcterms:modified xsi:type="dcterms:W3CDTF">2021-01-19T06:40:14Z</dcterms:modified>
</cp:coreProperties>
</file>