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63" r:id="rId5"/>
    <p:sldId id="264" r:id="rId6"/>
    <p:sldId id="265" r:id="rId7"/>
    <p:sldId id="259" r:id="rId8"/>
    <p:sldId id="261" r:id="rId9"/>
    <p:sldId id="266" r:id="rId10"/>
    <p:sldId id="267" r:id="rId11"/>
    <p:sldId id="260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0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9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988840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000FF"/>
                </a:solidFill>
              </a:rPr>
              <a:t>Общественная палата Иланского района </a:t>
            </a:r>
            <a:endParaRPr lang="ru-RU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eco2\Downloads\IMG-20180821-WA00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73" y="2640062"/>
            <a:ext cx="51816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331738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Проект «Пропаганда </a:t>
            </a:r>
            <a:r>
              <a:rPr lang="ru-RU" dirty="0">
                <a:solidFill>
                  <a:srgbClr val="0000FF"/>
                </a:solidFill>
              </a:rPr>
              <a:t>и возрождение крестьянского образа жизни», цель </a:t>
            </a:r>
            <a:r>
              <a:rPr lang="ru-RU" dirty="0" smtClean="0">
                <a:solidFill>
                  <a:srgbClr val="0000FF"/>
                </a:solidFill>
              </a:rPr>
              <a:t>которого содействовать эффективности органов </a:t>
            </a:r>
            <a:r>
              <a:rPr lang="ru-RU" dirty="0">
                <a:solidFill>
                  <a:srgbClr val="0000FF"/>
                </a:solidFill>
              </a:rPr>
              <a:t>власти </a:t>
            </a:r>
            <a:r>
              <a:rPr lang="ru-RU" dirty="0" smtClean="0">
                <a:solidFill>
                  <a:srgbClr val="0000FF"/>
                </a:solidFill>
              </a:rPr>
              <a:t>(главы </a:t>
            </a:r>
            <a:r>
              <a:rPr lang="ru-RU" dirty="0">
                <a:solidFill>
                  <a:srgbClr val="0000FF"/>
                </a:solidFill>
              </a:rPr>
              <a:t>поселения, депутатского корпуса, отраслевых управлений и отделов, </a:t>
            </a:r>
            <a:r>
              <a:rPr lang="ru-RU" dirty="0" smtClean="0">
                <a:solidFill>
                  <a:srgbClr val="0000FF"/>
                </a:solidFill>
              </a:rPr>
              <a:t>учреждений социальной сферы, общественности</a:t>
            </a:r>
            <a:r>
              <a:rPr lang="ru-RU" dirty="0">
                <a:solidFill>
                  <a:srgbClr val="0000FF"/>
                </a:solidFill>
              </a:rPr>
              <a:t>) </a:t>
            </a:r>
            <a:r>
              <a:rPr lang="ru-RU" dirty="0" smtClean="0">
                <a:solidFill>
                  <a:srgbClr val="0000FF"/>
                </a:solidFill>
              </a:rPr>
              <a:t>по </a:t>
            </a:r>
            <a:r>
              <a:rPr lang="ru-RU" dirty="0">
                <a:solidFill>
                  <a:srgbClr val="0000FF"/>
                </a:solidFill>
              </a:rPr>
              <a:t>формированию сельского образа жизни, патриотического воспитания населения, гражданской инициативы.</a:t>
            </a:r>
          </a:p>
          <a:p>
            <a:pPr algn="ctr"/>
            <a:r>
              <a:rPr lang="ru-RU" dirty="0">
                <a:solidFill>
                  <a:srgbClr val="0000FF"/>
                </a:solidFill>
              </a:rPr>
              <a:t>Ежегодно садоводческое общество «Дружба» участвует в краевой ярмарке сельского хозяйства. </a:t>
            </a:r>
          </a:p>
        </p:txBody>
      </p:sp>
    </p:spTree>
    <p:extLst>
      <p:ext uri="{BB962C8B-B14F-4D97-AF65-F5344CB8AC3E}">
        <p14:creationId xmlns:p14="http://schemas.microsoft.com/office/powerpoint/2010/main" val="294875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eco2\Desktop\Общественная палата\75c7640cf0258cea67a9b89cd5657a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3"/>
            <a:ext cx="3528392" cy="255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eco2\Desktop\Общественная палата\f2064e80962b7dc452cf216e0cbd58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3700264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eco2\Desktop\Общественная палата\0ad441700ae51a45e49d4862ae4a07e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3772272" cy="25528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332656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Проект «Иланский </a:t>
            </a:r>
            <a:r>
              <a:rPr lang="ru-RU" dirty="0">
                <a:solidFill>
                  <a:srgbClr val="0000FF"/>
                </a:solidFill>
              </a:rPr>
              <a:t>район — территория здоровья». Ежегодно в день Физкультурника на территории района проходит спартакиада ветеранов. Ее участники не просто ветераны </a:t>
            </a:r>
            <a:r>
              <a:rPr lang="ru-RU" dirty="0" smtClean="0">
                <a:solidFill>
                  <a:srgbClr val="0000FF"/>
                </a:solidFill>
              </a:rPr>
              <a:t>труда, и тем </a:t>
            </a:r>
            <a:r>
              <a:rPr lang="ru-RU" dirty="0">
                <a:solidFill>
                  <a:srgbClr val="0000FF"/>
                </a:solidFill>
              </a:rPr>
              <a:t>более, </a:t>
            </a:r>
            <a:r>
              <a:rPr lang="ru-RU" dirty="0" smtClean="0">
                <a:solidFill>
                  <a:srgbClr val="0000FF"/>
                </a:solidFill>
              </a:rPr>
              <a:t>- не </a:t>
            </a:r>
            <a:r>
              <a:rPr lang="ru-RU" dirty="0">
                <a:solidFill>
                  <a:srgbClr val="0000FF"/>
                </a:solidFill>
              </a:rPr>
              <a:t>ветераны спорта. Их участие в соревнованиях ограничено возрастом: женщины — кому за 55, а мужчины — уже отметившие 60-летний юбилей. </a:t>
            </a:r>
          </a:p>
        </p:txBody>
      </p:sp>
    </p:spTree>
    <p:extLst>
      <p:ext uri="{BB962C8B-B14F-4D97-AF65-F5344CB8AC3E}">
        <p14:creationId xmlns:p14="http://schemas.microsoft.com/office/powerpoint/2010/main" val="71489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2\Desktop\Общественная палата\IMG-345287c0167db887d27ef4eb0856cf9f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8960"/>
            <a:ext cx="5040560" cy="350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</a:rPr>
              <a:t>С 2015 года реализуется ещё </a:t>
            </a:r>
            <a:r>
              <a:rPr lang="ru-RU" dirty="0" smtClean="0">
                <a:solidFill>
                  <a:srgbClr val="0000FF"/>
                </a:solidFill>
              </a:rPr>
              <a:t>один важнейший проект: издание </a:t>
            </a:r>
            <a:r>
              <a:rPr lang="ru-RU" dirty="0">
                <a:solidFill>
                  <a:srgbClr val="0000FF"/>
                </a:solidFill>
              </a:rPr>
              <a:t>газеты «Мой район». </a:t>
            </a:r>
            <a:r>
              <a:rPr lang="ru-RU" dirty="0" smtClean="0">
                <a:solidFill>
                  <a:srgbClr val="0000FF"/>
                </a:solidFill>
              </a:rPr>
              <a:t>«</a:t>
            </a:r>
            <a:r>
              <a:rPr lang="ru-RU" dirty="0">
                <a:solidFill>
                  <a:srgbClr val="0000FF"/>
                </a:solidFill>
              </a:rPr>
              <a:t>Мой район» - газета о жителях, которые на деле доказывают причастность к нуждам и заботам земляков. Они любят свою малую родину и в хорошие для неё дни, и в ненастье, делая всё для того, чтобы приближать лучшие времена. </a:t>
            </a:r>
            <a:r>
              <a:rPr lang="ru-RU" dirty="0">
                <a:solidFill>
                  <a:srgbClr val="0000FF"/>
                </a:solidFill>
              </a:rPr>
              <a:t>Г</a:t>
            </a:r>
            <a:r>
              <a:rPr lang="ru-RU" dirty="0" smtClean="0">
                <a:solidFill>
                  <a:srgbClr val="0000FF"/>
                </a:solidFill>
              </a:rPr>
              <a:t>азета </a:t>
            </a:r>
            <a:r>
              <a:rPr lang="ru-RU" dirty="0">
                <a:solidFill>
                  <a:srgbClr val="0000FF"/>
                </a:solidFill>
              </a:rPr>
              <a:t>«Мой район» </a:t>
            </a:r>
            <a:r>
              <a:rPr lang="ru-RU" dirty="0" smtClean="0">
                <a:solidFill>
                  <a:srgbClr val="0000FF"/>
                </a:solidFill>
              </a:rPr>
              <a:t>объединяет </a:t>
            </a:r>
            <a:r>
              <a:rPr lang="ru-RU" dirty="0">
                <a:solidFill>
                  <a:srgbClr val="0000FF"/>
                </a:solidFill>
              </a:rPr>
              <a:t>всех </a:t>
            </a:r>
            <a:r>
              <a:rPr lang="ru-RU" dirty="0" smtClean="0">
                <a:solidFill>
                  <a:srgbClr val="0000FF"/>
                </a:solidFill>
              </a:rPr>
              <a:t>общественников и неравнодушных жителей в </a:t>
            </a:r>
            <a:r>
              <a:rPr lang="ru-RU" dirty="0">
                <a:solidFill>
                  <a:srgbClr val="0000FF"/>
                </a:solidFill>
              </a:rPr>
              <a:t>благих намерениях и добрых делах, направленных на процветание и развитие </a:t>
            </a:r>
            <a:r>
              <a:rPr lang="ru-RU" dirty="0" smtClean="0">
                <a:solidFill>
                  <a:srgbClr val="0000FF"/>
                </a:solidFill>
              </a:rPr>
              <a:t>Иланского района</a:t>
            </a:r>
            <a:r>
              <a:rPr lang="ru-RU" dirty="0">
                <a:solidFill>
                  <a:srgbClr val="0000FF"/>
                </a:solidFill>
              </a:rPr>
              <a:t>. Это совместный </a:t>
            </a:r>
            <a:r>
              <a:rPr lang="ru-RU" dirty="0" smtClean="0">
                <a:solidFill>
                  <a:srgbClr val="0000FF"/>
                </a:solidFill>
              </a:rPr>
              <a:t>проект </a:t>
            </a:r>
            <a:r>
              <a:rPr lang="ru-RU" dirty="0">
                <a:solidFill>
                  <a:srgbClr val="0000FF"/>
                </a:solidFill>
              </a:rPr>
              <a:t>бизнеса, власти и общественности.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4176507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eco2\Desktop\Общественная палата\tnp6xrngv8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22" y="2147957"/>
            <a:ext cx="5276850" cy="39516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116632"/>
            <a:ext cx="81369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</a:rPr>
              <a:t>В последние годы молодёжь района успешно заявляет о себе в рамках реализации различных  краевых флагманских программ. Предстоит перенести центр тяжести этой работы на село, активизировать работу молодёжных  Советов сельских территорий, проектную деятельность в рамках краевого инфраструктурного проекта «Территория-2020». Председатель общественной палаты </a:t>
            </a:r>
            <a:r>
              <a:rPr lang="ru-RU" smtClean="0">
                <a:solidFill>
                  <a:srgbClr val="0000FF"/>
                </a:solidFill>
              </a:rPr>
              <a:t>Иланского района является </a:t>
            </a:r>
            <a:r>
              <a:rPr lang="ru-RU" dirty="0">
                <a:solidFill>
                  <a:srgbClr val="0000FF"/>
                </a:solidFill>
              </a:rPr>
              <a:t>постоянным членом жюри по отбору проектов </a:t>
            </a:r>
            <a:endParaRPr lang="ru-RU" dirty="0" smtClean="0">
              <a:solidFill>
                <a:srgbClr val="0000FF"/>
              </a:solidFill>
            </a:endParaRP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«</a:t>
            </a:r>
            <a:r>
              <a:rPr lang="ru-RU" dirty="0">
                <a:solidFill>
                  <a:srgbClr val="0000FF"/>
                </a:solidFill>
              </a:rPr>
              <a:t>Территория-2020»</a:t>
            </a:r>
          </a:p>
        </p:txBody>
      </p:sp>
    </p:spTree>
    <p:extLst>
      <p:ext uri="{BB962C8B-B14F-4D97-AF65-F5344CB8AC3E}">
        <p14:creationId xmlns:p14="http://schemas.microsoft.com/office/powerpoint/2010/main" val="36349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</a:rPr>
              <a:t>В состав палаты вошли 30 человек - это представители общественности </a:t>
            </a:r>
            <a:r>
              <a:rPr lang="ru-RU" dirty="0" smtClean="0">
                <a:solidFill>
                  <a:srgbClr val="0000FF"/>
                </a:solidFill>
              </a:rPr>
              <a:t>города Иланский, </a:t>
            </a:r>
            <a:r>
              <a:rPr lang="ru-RU" dirty="0">
                <a:solidFill>
                  <a:srgbClr val="0000FF"/>
                </a:solidFill>
              </a:rPr>
              <a:t>20 общественных организаций, представляющие интересы ветеранских, профсоюзных, молодёжных, добровольческих, женских формирований, садоводческих товариществ, национальных сообществ, ведомственных общественных Советов. В палате четыре представителя от администрации района, в том числе уполномоченные по правам человека и ребёнка в Красноярском крае по Иланскому району </a:t>
            </a:r>
            <a:r>
              <a:rPr lang="ru-RU" dirty="0" smtClean="0">
                <a:solidFill>
                  <a:srgbClr val="0000FF"/>
                </a:solidFill>
              </a:rPr>
              <a:t>Елена </a:t>
            </a:r>
            <a:r>
              <a:rPr lang="ru-RU" dirty="0">
                <a:solidFill>
                  <a:srgbClr val="0000FF"/>
                </a:solidFill>
              </a:rPr>
              <a:t>Титова и Татьяна Глазкова. Впервые приняты в состав палаты представители зарождающихся в малых и больших сёлах </a:t>
            </a:r>
            <a:r>
              <a:rPr lang="ru-RU" dirty="0" smtClean="0">
                <a:solidFill>
                  <a:srgbClr val="0000FF"/>
                </a:solidFill>
              </a:rPr>
              <a:t>территориального </a:t>
            </a:r>
            <a:r>
              <a:rPr lang="ru-RU" dirty="0">
                <a:solidFill>
                  <a:srgbClr val="0000FF"/>
                </a:solidFill>
              </a:rPr>
              <a:t>общественного самоуправления. </a:t>
            </a:r>
          </a:p>
        </p:txBody>
      </p:sp>
      <p:pic>
        <p:nvPicPr>
          <p:cNvPr id="3" name="Рисунок 2" descr="C:\Users\eco2\Desktop\Общественная палата\c1f45f58af24227d256466d480913db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839764"/>
            <a:ext cx="5472609" cy="3613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0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</a:rPr>
              <a:t>В городе Иланский открыт памятник участникам боевых действий в «горячих точках». Инициатором выступила общественная организации Иланского отделения Российского Союза ветеранов Афганистана. Председатель М.В. </a:t>
            </a:r>
            <a:r>
              <a:rPr lang="ru-RU" dirty="0" err="1">
                <a:solidFill>
                  <a:srgbClr val="0000FF"/>
                </a:solidFill>
              </a:rPr>
              <a:t>Шиголаков</a:t>
            </a:r>
            <a:r>
              <a:rPr lang="ru-RU" dirty="0">
                <a:solidFill>
                  <a:srgbClr val="0000FF"/>
                </a:solidFill>
              </a:rPr>
              <a:t> - член Совета Общественной палаты района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053023" cy="4522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988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</a:rPr>
              <a:t>Так же открыт памятник тем, кто встал на пути атомной угрозы в период Чернобыльской катастрофы. Инициатор - местное отделение Союз «Чернобыль», председатель — член Совета Общественной палаты района С.Н. </a:t>
            </a:r>
            <a:r>
              <a:rPr lang="ru-RU" dirty="0" err="1">
                <a:solidFill>
                  <a:srgbClr val="0000FF"/>
                </a:solidFill>
              </a:rPr>
              <a:t>Миненков</a:t>
            </a:r>
            <a:r>
              <a:rPr lang="ru-RU" dirty="0">
                <a:solidFill>
                  <a:srgbClr val="0000FF"/>
                </a:solidFill>
              </a:rPr>
              <a:t>. Примечательно в этом плане то, что открытие состоялось в год 30-летия со дня трагедии</a:t>
            </a:r>
          </a:p>
        </p:txBody>
      </p:sp>
      <p:pic>
        <p:nvPicPr>
          <p:cNvPr id="5" name="Рисунок 4" descr="C:\Users\eco2\Desktop\Общественная палата\cherno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68" y="1888358"/>
            <a:ext cx="6724848" cy="4322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28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</a:rPr>
              <a:t>В 2019 году создан Мемориал «Воинам - пограничникам». Инициатор – молодой депутат городского Совета депутатов, </a:t>
            </a:r>
            <a:r>
              <a:rPr lang="ru-RU" dirty="0" smtClean="0">
                <a:solidFill>
                  <a:srgbClr val="0000FF"/>
                </a:solidFill>
              </a:rPr>
              <a:t>воин-пограничник </a:t>
            </a:r>
            <a:r>
              <a:rPr lang="ru-RU" dirty="0">
                <a:solidFill>
                  <a:srgbClr val="0000FF"/>
                </a:solidFill>
              </a:rPr>
              <a:t>Александр Вихров. </a:t>
            </a:r>
          </a:p>
        </p:txBody>
      </p:sp>
      <p:pic>
        <p:nvPicPr>
          <p:cNvPr id="5" name="Рисунок 4" descr="C:\Users\eco2\Desktop\Общественная палата\pogra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056784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4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</a:rPr>
              <a:t>В 2020 </a:t>
            </a:r>
            <a:r>
              <a:rPr lang="ru-RU" dirty="0" smtClean="0">
                <a:solidFill>
                  <a:srgbClr val="0000FF"/>
                </a:solidFill>
              </a:rPr>
              <a:t>году, </a:t>
            </a:r>
            <a:r>
              <a:rPr lang="ru-RU" dirty="0">
                <a:solidFill>
                  <a:srgbClr val="0000FF"/>
                </a:solidFill>
              </a:rPr>
              <a:t>в год празднования </a:t>
            </a:r>
            <a:r>
              <a:rPr lang="ru-RU" dirty="0" smtClean="0">
                <a:solidFill>
                  <a:srgbClr val="0000FF"/>
                </a:solidFill>
              </a:rPr>
              <a:t>75-летия </a:t>
            </a:r>
            <a:r>
              <a:rPr lang="ru-RU" dirty="0">
                <a:solidFill>
                  <a:srgbClr val="0000FF"/>
                </a:solidFill>
              </a:rPr>
              <a:t>Великой </a:t>
            </a:r>
            <a:r>
              <a:rPr lang="ru-RU" dirty="0" smtClean="0">
                <a:solidFill>
                  <a:srgbClr val="0000FF"/>
                </a:solidFill>
              </a:rPr>
              <a:t>Победы, </a:t>
            </a:r>
            <a:r>
              <a:rPr lang="ru-RU" dirty="0">
                <a:solidFill>
                  <a:srgbClr val="0000FF"/>
                </a:solidFill>
              </a:rPr>
              <a:t>в селе </a:t>
            </a:r>
            <a:r>
              <a:rPr lang="ru-RU" dirty="0" err="1">
                <a:solidFill>
                  <a:srgbClr val="0000FF"/>
                </a:solidFill>
              </a:rPr>
              <a:t>Карапсель</a:t>
            </a:r>
            <a:r>
              <a:rPr lang="ru-RU" dirty="0">
                <a:solidFill>
                  <a:srgbClr val="0000FF"/>
                </a:solidFill>
              </a:rPr>
              <a:t> установлен и открыт   Мемориал «От благодарных потомков», на нем </a:t>
            </a:r>
            <a:r>
              <a:rPr lang="ru-RU" dirty="0" smtClean="0">
                <a:solidFill>
                  <a:srgbClr val="0000FF"/>
                </a:solidFill>
              </a:rPr>
              <a:t>356 </a:t>
            </a:r>
            <a:r>
              <a:rPr lang="ru-RU" dirty="0">
                <a:solidFill>
                  <a:srgbClr val="0000FF"/>
                </a:solidFill>
              </a:rPr>
              <a:t>фамилий воинов-земляков, воевавших на фронтах Великой Отечественной войны в 1941-1945гг. </a:t>
            </a:r>
          </a:p>
        </p:txBody>
      </p:sp>
      <p:pic>
        <p:nvPicPr>
          <p:cNvPr id="5" name="Рисунок 4" descr="C:\Users\eco2\Downloads\памятник ВОВ и мемориал 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05" y="1604993"/>
            <a:ext cx="6258381" cy="4694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99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eco2\Desktop\Общественная палата\5cc7bf677dbf62d003240d5f18a44a7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5791314" cy="38145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332656"/>
            <a:ext cx="82395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</a:rPr>
              <a:t>Рабочая группа Общественной палаты объехала все большие и маленькие населенные пункты. </a:t>
            </a:r>
            <a:r>
              <a:rPr lang="ru-RU" dirty="0" smtClean="0">
                <a:solidFill>
                  <a:srgbClr val="0000FF"/>
                </a:solidFill>
              </a:rPr>
              <a:t>Общественники посетили все </a:t>
            </a:r>
            <a:r>
              <a:rPr lang="ru-RU" dirty="0">
                <a:solidFill>
                  <a:srgbClr val="0000FF"/>
                </a:solidFill>
              </a:rPr>
              <a:t>бюджетные учреждения, встречались с руководителями, предпринимателями, ветеранами и </a:t>
            </a:r>
            <a:r>
              <a:rPr lang="ru-RU" dirty="0" smtClean="0">
                <a:solidFill>
                  <a:srgbClr val="0000FF"/>
                </a:solidFill>
              </a:rPr>
              <a:t>жителями</a:t>
            </a:r>
            <a:r>
              <a:rPr lang="ru-RU" dirty="0">
                <a:solidFill>
                  <a:srgbClr val="0000FF"/>
                </a:solidFill>
              </a:rPr>
              <a:t>. Провели своего рода инвентаризацию территории, узнали </a:t>
            </a:r>
            <a:r>
              <a:rPr lang="ru-RU" dirty="0" smtClean="0">
                <a:solidFill>
                  <a:srgbClr val="0000FF"/>
                </a:solidFill>
              </a:rPr>
              <a:t>пожелания </a:t>
            </a:r>
            <a:r>
              <a:rPr lang="ru-RU" dirty="0">
                <a:solidFill>
                  <a:srgbClr val="0000FF"/>
                </a:solidFill>
              </a:rPr>
              <a:t>и стремления разных </a:t>
            </a:r>
            <a:r>
              <a:rPr lang="ru-RU" dirty="0" smtClean="0">
                <a:solidFill>
                  <a:srgbClr val="0000FF"/>
                </a:solidFill>
              </a:rPr>
              <a:t>групп </a:t>
            </a:r>
            <a:r>
              <a:rPr lang="ru-RU" dirty="0">
                <a:solidFill>
                  <a:srgbClr val="0000FF"/>
                </a:solidFill>
              </a:rPr>
              <a:t>населения, существующие большие и маленькие проблемы села. Все это помогло определить векторы </a:t>
            </a:r>
            <a:r>
              <a:rPr lang="ru-RU" dirty="0" smtClean="0">
                <a:solidFill>
                  <a:srgbClr val="0000FF"/>
                </a:solidFill>
              </a:rPr>
              <a:t>дальнейшей деятельности </a:t>
            </a:r>
            <a:r>
              <a:rPr lang="ru-RU" dirty="0">
                <a:solidFill>
                  <a:srgbClr val="0000FF"/>
                </a:solidFill>
              </a:rPr>
              <a:t>палаты и формы взаимодействия с населением.</a:t>
            </a:r>
          </a:p>
        </p:txBody>
      </p:sp>
    </p:spTree>
    <p:extLst>
      <p:ext uri="{BB962C8B-B14F-4D97-AF65-F5344CB8AC3E}">
        <p14:creationId xmlns:p14="http://schemas.microsoft.com/office/powerpoint/2010/main" val="31757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eco2\Desktop\Общественная палата\DSC_21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8"/>
            <a:ext cx="5200650" cy="3441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</a:rPr>
              <a:t>В 2016 году в Иланском состоялся круглый стол на тему: «Проблемы формирования гражданского общества: роль некоммерческого сектора в социальном и социально-экономическом </a:t>
            </a:r>
            <a:r>
              <a:rPr lang="ru-RU" dirty="0" smtClean="0">
                <a:solidFill>
                  <a:srgbClr val="0000FF"/>
                </a:solidFill>
              </a:rPr>
              <a:t>развитии».</a:t>
            </a:r>
            <a:endParaRPr lang="ru-RU" dirty="0">
              <a:solidFill>
                <a:srgbClr val="0000FF"/>
              </a:solidFill>
            </a:endParaRPr>
          </a:p>
          <a:p>
            <a:pPr algn="ctr"/>
            <a:r>
              <a:rPr lang="ru-RU" dirty="0">
                <a:solidFill>
                  <a:srgbClr val="0000FF"/>
                </a:solidFill>
              </a:rPr>
              <a:t>Участие во </a:t>
            </a:r>
            <a:r>
              <a:rPr lang="ru-RU" dirty="0" smtClean="0">
                <a:solidFill>
                  <a:srgbClr val="0000FF"/>
                </a:solidFill>
              </a:rPr>
              <a:t>встрече </a:t>
            </a:r>
            <a:r>
              <a:rPr lang="ru-RU" dirty="0">
                <a:solidFill>
                  <a:srgbClr val="0000FF"/>
                </a:solidFill>
              </a:rPr>
              <a:t>приняли краевые эксперты, а также представители муниципальной власти и некоммерческие общественные организации не только </a:t>
            </a:r>
            <a:r>
              <a:rPr lang="ru-RU" dirty="0" smtClean="0">
                <a:solidFill>
                  <a:srgbClr val="0000FF"/>
                </a:solidFill>
              </a:rPr>
              <a:t>Иланского, </a:t>
            </a:r>
            <a:r>
              <a:rPr lang="ru-RU" dirty="0">
                <a:solidFill>
                  <a:srgbClr val="0000FF"/>
                </a:solidFill>
              </a:rPr>
              <a:t>но и других районов </a:t>
            </a:r>
            <a:r>
              <a:rPr lang="ru-RU" dirty="0" smtClean="0">
                <a:solidFill>
                  <a:srgbClr val="0000FF"/>
                </a:solidFill>
              </a:rPr>
              <a:t>восточных территорий </a:t>
            </a:r>
            <a:r>
              <a:rPr lang="ru-RU" dirty="0">
                <a:solidFill>
                  <a:srgbClr val="0000FF"/>
                </a:solidFill>
              </a:rPr>
              <a:t>края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  <a:r>
              <a:rPr lang="ru-RU" dirty="0">
                <a:solidFill>
                  <a:srgbClr val="0000FF"/>
                </a:solidFill>
              </a:rPr>
              <a:t> По словам организаторов, Иланский </a:t>
            </a:r>
            <a:r>
              <a:rPr lang="ru-RU" dirty="0" smtClean="0">
                <a:solidFill>
                  <a:srgbClr val="0000FF"/>
                </a:solidFill>
              </a:rPr>
              <a:t>район для </a:t>
            </a:r>
            <a:r>
              <a:rPr lang="ru-RU" dirty="0">
                <a:solidFill>
                  <a:srgbClr val="0000FF"/>
                </a:solidFill>
              </a:rPr>
              <a:t>проведения такого «круглого стола» был выбран не случайно. На протяжении ряда лет в </a:t>
            </a:r>
            <a:r>
              <a:rPr lang="ru-RU" dirty="0" smtClean="0">
                <a:solidFill>
                  <a:srgbClr val="0000FF"/>
                </a:solidFill>
              </a:rPr>
              <a:t>районе </a:t>
            </a:r>
            <a:r>
              <a:rPr lang="ru-RU" dirty="0">
                <a:solidFill>
                  <a:srgbClr val="0000FF"/>
                </a:solidFill>
              </a:rPr>
              <a:t>активно развивается </a:t>
            </a:r>
            <a:r>
              <a:rPr lang="ru-RU" dirty="0" err="1">
                <a:solidFill>
                  <a:srgbClr val="0000FF"/>
                </a:solidFill>
              </a:rPr>
              <a:t>грантовая</a:t>
            </a:r>
            <a:r>
              <a:rPr lang="ru-RU" dirty="0">
                <a:solidFill>
                  <a:srgbClr val="0000FF"/>
                </a:solidFill>
              </a:rPr>
              <a:t> политика, имеются определенные достижения в этой области, накоплен интересный опыт.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9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eco2\Desktop\Общественная палата\7c087f1ebcd8eea73044d14a7d199fa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333629" cy="48251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8280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</a:rPr>
              <a:t>В районе проведено  выездное заседание Общественной палаты территорий Гражданской ассамблеи Красноярского края.</a:t>
            </a:r>
          </a:p>
        </p:txBody>
      </p:sp>
    </p:spTree>
    <p:extLst>
      <p:ext uri="{BB962C8B-B14F-4D97-AF65-F5344CB8AC3E}">
        <p14:creationId xmlns:p14="http://schemas.microsoft.com/office/powerpoint/2010/main" val="42514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674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eco2</dc:creator>
  <cp:lastModifiedBy>User</cp:lastModifiedBy>
  <cp:revision>22</cp:revision>
  <dcterms:created xsi:type="dcterms:W3CDTF">2020-07-30T09:47:46Z</dcterms:created>
  <dcterms:modified xsi:type="dcterms:W3CDTF">2020-07-31T03:54:03Z</dcterms:modified>
</cp:coreProperties>
</file>